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 Italics" charset="1" panose="00000500000000000000"/>
      <p:regular r:id="rId15"/>
    </p:embeddedFont>
    <p:embeddedFont>
      <p:font typeface="Poppins Bold Italics" charset="1" panose="00000800000000000000"/>
      <p:regular r:id="rId16"/>
    </p:embeddedFont>
    <p:embeddedFont>
      <p:font typeface="Poppins Thin" charset="1" panose="00000300000000000000"/>
      <p:regular r:id="rId17"/>
    </p:embeddedFont>
    <p:embeddedFont>
      <p:font typeface="Poppins Thin Italics" charset="1" panose="00000300000000000000"/>
      <p:regular r:id="rId18"/>
    </p:embeddedFont>
    <p:embeddedFont>
      <p:font typeface="Poppins Extra-Light" charset="1" panose="00000300000000000000"/>
      <p:regular r:id="rId19"/>
    </p:embeddedFont>
    <p:embeddedFont>
      <p:font typeface="Poppins Extra-Light Italics" charset="1" panose="00000300000000000000"/>
      <p:regular r:id="rId20"/>
    </p:embeddedFont>
    <p:embeddedFont>
      <p:font typeface="Poppins Light" charset="1" panose="00000400000000000000"/>
      <p:regular r:id="rId21"/>
    </p:embeddedFont>
    <p:embeddedFont>
      <p:font typeface="Poppins Light Italics" charset="1" panose="000004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 Medium Italics" charset="1" panose="000006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Semi-Bold Italics" charset="1" panose="000007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 Ultra-Bold Italics" charset="1" panose="00000900000000000000"/>
      <p:regular r:id="rId28"/>
    </p:embeddedFont>
    <p:embeddedFont>
      <p:font typeface="Poppins Heavy" charset="1" panose="00000A00000000000000"/>
      <p:regular r:id="rId29"/>
    </p:embeddedFont>
    <p:embeddedFont>
      <p:font typeface="Poppins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857" y="1028700"/>
            <a:ext cx="830009" cy="842101"/>
          </a:xfrm>
          <a:custGeom>
            <a:avLst/>
            <a:gdLst/>
            <a:ahLst/>
            <a:cxnLst/>
            <a:rect r="r" b="b" t="t" l="l"/>
            <a:pathLst>
              <a:path h="842101" w="830009">
                <a:moveTo>
                  <a:pt x="0" y="0"/>
                </a:moveTo>
                <a:lnTo>
                  <a:pt x="830009" y="0"/>
                </a:lnTo>
                <a:lnTo>
                  <a:pt x="830009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2861" y="2565861"/>
            <a:ext cx="14743015" cy="2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"/>
              </a:lnSpc>
              <a:spcBef>
                <a:spcPct val="0"/>
              </a:spcBef>
            </a:pPr>
            <a:r>
              <a:rPr lang="en-US" sz="200">
                <a:solidFill>
                  <a:srgbClr val="051D40"/>
                </a:solidFill>
                <a:latin typeface="Open Sans Extra Bold"/>
              </a:rPr>
              <a:t>TEAM 4 POSTMAN VISIONARIES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96189" y="192179"/>
            <a:ext cx="13321363" cy="324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51D40"/>
                </a:solidFill>
                <a:latin typeface="Open Sans Extra Bold"/>
              </a:rPr>
              <a:t>POSTMAN PHASE 1 HACKATHON MAR 2024</a:t>
            </a:r>
          </a:p>
          <a:p>
            <a:pPr>
              <a:lnSpc>
                <a:spcPts val="868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47857" y="5013521"/>
            <a:ext cx="7366063" cy="379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051D40"/>
                </a:solidFill>
                <a:latin typeface="Poppins Bold"/>
              </a:rPr>
              <a:t>Team Members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51D40"/>
                </a:solidFill>
                <a:latin typeface="Poppins"/>
              </a:rPr>
              <a:t>Sathya Gopinath - Team Lead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51D40"/>
                </a:solidFill>
                <a:latin typeface="Poppins"/>
              </a:rPr>
              <a:t>Bhuvaneswari.K.A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51D40"/>
                </a:solidFill>
                <a:latin typeface="Poppins"/>
              </a:rPr>
              <a:t>Harika VLS Malella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51D40"/>
                </a:solidFill>
                <a:latin typeface="Poppins"/>
              </a:rPr>
              <a:t>Rashmi Kula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60">
                <a:solidFill>
                  <a:srgbClr val="051D40"/>
                </a:solidFill>
                <a:latin typeface="Poppins"/>
              </a:rPr>
              <a:t>Varshini Sathyamurthy</a:t>
            </a:r>
          </a:p>
          <a:p>
            <a:pPr>
              <a:lnSpc>
                <a:spcPts val="3855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962470" y="3737171"/>
            <a:ext cx="8111049" cy="4652399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5B98BA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3261" r="0" b="-3261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-579050" y="2643622"/>
            <a:ext cx="1206722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100">
                <a:solidFill>
                  <a:srgbClr val="051D40"/>
                </a:solidFill>
                <a:latin typeface="Poppins"/>
              </a:rPr>
              <a:t>Team Name: Postman Visionaries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-820153" y="3800460"/>
            <a:ext cx="1206722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spc="-90">
                <a:solidFill>
                  <a:srgbClr val="051D40"/>
                </a:solidFill>
                <a:latin typeface="Poppins"/>
              </a:rPr>
              <a:t>Team Number: 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81282" y="2580977"/>
            <a:ext cx="6033363" cy="341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27"/>
              </a:lnSpc>
              <a:spcBef>
                <a:spcPct val="0"/>
              </a:spcBef>
            </a:pPr>
            <a:r>
              <a:rPr lang="en-US" sz="6519" spc="-130">
                <a:solidFill>
                  <a:srgbClr val="FDFDFD"/>
                </a:solidFill>
                <a:latin typeface="Open Sans Extra Bold"/>
              </a:rPr>
              <a:t>Journey of Phase 1 API Hackathon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596756" y="320657"/>
            <a:ext cx="1068550" cy="1068550"/>
          </a:xfrm>
          <a:custGeom>
            <a:avLst/>
            <a:gdLst/>
            <a:ahLst/>
            <a:cxnLst/>
            <a:rect r="r" b="b" t="t" l="l"/>
            <a:pathLst>
              <a:path h="1068550" w="1068550">
                <a:moveTo>
                  <a:pt x="0" y="0"/>
                </a:moveTo>
                <a:lnTo>
                  <a:pt x="1068550" y="0"/>
                </a:lnTo>
                <a:lnTo>
                  <a:pt x="1068550" y="1068550"/>
                </a:lnTo>
                <a:lnTo>
                  <a:pt x="0" y="106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108512" y="516128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49">
                <a:solidFill>
                  <a:srgbClr val="051D40"/>
                </a:solidFill>
                <a:latin typeface="Poppins"/>
              </a:rPr>
              <a:t>Understanding the Work 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05586" y="478028"/>
            <a:ext cx="850890" cy="64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4"/>
              </a:lnSpc>
              <a:spcBef>
                <a:spcPct val="0"/>
              </a:spcBef>
            </a:pPr>
            <a:r>
              <a:rPr lang="en-US" sz="3589" spc="-71">
                <a:solidFill>
                  <a:srgbClr val="FDFDFD"/>
                </a:solidFill>
                <a:latin typeface="Poppins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459196" y="1723252"/>
            <a:ext cx="1068550" cy="1068550"/>
          </a:xfrm>
          <a:custGeom>
            <a:avLst/>
            <a:gdLst/>
            <a:ahLst/>
            <a:cxnLst/>
            <a:rect r="r" b="b" t="t" l="l"/>
            <a:pathLst>
              <a:path h="1068550" w="1068550">
                <a:moveTo>
                  <a:pt x="0" y="0"/>
                </a:moveTo>
                <a:lnTo>
                  <a:pt x="1068550" y="0"/>
                </a:lnTo>
                <a:lnTo>
                  <a:pt x="1068550" y="1068550"/>
                </a:lnTo>
                <a:lnTo>
                  <a:pt x="0" y="106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8568026" y="1880623"/>
            <a:ext cx="850890" cy="64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4"/>
              </a:lnSpc>
              <a:spcBef>
                <a:spcPct val="0"/>
              </a:spcBef>
            </a:pPr>
            <a:r>
              <a:rPr lang="en-US" sz="3589" spc="-71">
                <a:solidFill>
                  <a:srgbClr val="FDFDFD"/>
                </a:solidFill>
                <a:latin typeface="Poppins"/>
              </a:rPr>
              <a:t>02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861430" y="3477602"/>
            <a:ext cx="1068550" cy="1068550"/>
          </a:xfrm>
          <a:custGeom>
            <a:avLst/>
            <a:gdLst/>
            <a:ahLst/>
            <a:cxnLst/>
            <a:rect r="r" b="b" t="t" l="l"/>
            <a:pathLst>
              <a:path h="1068550" w="1068550">
                <a:moveTo>
                  <a:pt x="0" y="0"/>
                </a:moveTo>
                <a:lnTo>
                  <a:pt x="1068550" y="0"/>
                </a:lnTo>
                <a:lnTo>
                  <a:pt x="1068550" y="1068550"/>
                </a:lnTo>
                <a:lnTo>
                  <a:pt x="0" y="106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8970260" y="3634973"/>
            <a:ext cx="850890" cy="127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4"/>
              </a:lnSpc>
            </a:pPr>
            <a:r>
              <a:rPr lang="en-US" sz="3589" spc="-71">
                <a:solidFill>
                  <a:srgbClr val="FDFDFD"/>
                </a:solidFill>
                <a:latin typeface="Poppins"/>
              </a:rPr>
              <a:t>03</a:t>
            </a:r>
          </a:p>
          <a:p>
            <a:pPr algn="ctr" marL="0" indent="0" lvl="0">
              <a:lnSpc>
                <a:spcPts val="5024"/>
              </a:lnSpc>
              <a:spcBef>
                <a:spcPct val="0"/>
              </a:spcBef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970260" y="5143500"/>
            <a:ext cx="1068550" cy="1068550"/>
          </a:xfrm>
          <a:custGeom>
            <a:avLst/>
            <a:gdLst/>
            <a:ahLst/>
            <a:cxnLst/>
            <a:rect r="r" b="b" t="t" l="l"/>
            <a:pathLst>
              <a:path h="1068550" w="1068550">
                <a:moveTo>
                  <a:pt x="0" y="0"/>
                </a:moveTo>
                <a:lnTo>
                  <a:pt x="1068550" y="0"/>
                </a:lnTo>
                <a:lnTo>
                  <a:pt x="1068550" y="1068550"/>
                </a:lnTo>
                <a:lnTo>
                  <a:pt x="0" y="106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9079090" y="5300872"/>
            <a:ext cx="850890" cy="64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4"/>
              </a:lnSpc>
              <a:spcBef>
                <a:spcPct val="0"/>
              </a:spcBef>
            </a:pPr>
            <a:r>
              <a:rPr lang="en-US" sz="3589" spc="-71">
                <a:solidFill>
                  <a:srgbClr val="FDFDFD"/>
                </a:solidFill>
                <a:latin typeface="Poppins"/>
              </a:rPr>
              <a:t>04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8574237" y="6818765"/>
            <a:ext cx="1068550" cy="1068550"/>
          </a:xfrm>
          <a:custGeom>
            <a:avLst/>
            <a:gdLst/>
            <a:ahLst/>
            <a:cxnLst/>
            <a:rect r="r" b="b" t="t" l="l"/>
            <a:pathLst>
              <a:path h="1068550" w="1068550">
                <a:moveTo>
                  <a:pt x="0" y="0"/>
                </a:moveTo>
                <a:lnTo>
                  <a:pt x="1068550" y="0"/>
                </a:lnTo>
                <a:lnTo>
                  <a:pt x="1068550" y="1068550"/>
                </a:lnTo>
                <a:lnTo>
                  <a:pt x="0" y="106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8683067" y="6976137"/>
            <a:ext cx="850890" cy="64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4"/>
              </a:lnSpc>
              <a:spcBef>
                <a:spcPct val="0"/>
              </a:spcBef>
            </a:pPr>
            <a:r>
              <a:rPr lang="en-US" sz="3589" spc="-71">
                <a:solidFill>
                  <a:srgbClr val="FDFDFD"/>
                </a:solidFill>
                <a:latin typeface="Poppins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57828" y="2040039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49">
                <a:solidFill>
                  <a:srgbClr val="051D40"/>
                </a:solidFill>
                <a:latin typeface="Poppins"/>
              </a:rPr>
              <a:t>Module Assignment &amp; Gherkins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72880" y="3643577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49">
                <a:solidFill>
                  <a:srgbClr val="051D40"/>
                </a:solidFill>
                <a:latin typeface="Poppins"/>
              </a:rPr>
              <a:t>Assigning tasks in Jira (Agile)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28017" y="5460288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49">
                <a:solidFill>
                  <a:srgbClr val="051D40"/>
                </a:solidFill>
                <a:latin typeface="Poppins"/>
              </a:rPr>
              <a:t>Working  &amp; Integrating the modules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04712" y="7185352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49">
                <a:solidFill>
                  <a:srgbClr val="051D40"/>
                </a:solidFill>
                <a:latin typeface="Poppins"/>
              </a:rPr>
              <a:t>Reports Generation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7967841" y="8309846"/>
            <a:ext cx="1068550" cy="1068550"/>
          </a:xfrm>
          <a:custGeom>
            <a:avLst/>
            <a:gdLst/>
            <a:ahLst/>
            <a:cxnLst/>
            <a:rect r="r" b="b" t="t" l="l"/>
            <a:pathLst>
              <a:path h="1068550" w="1068550">
                <a:moveTo>
                  <a:pt x="0" y="0"/>
                </a:moveTo>
                <a:lnTo>
                  <a:pt x="1068550" y="0"/>
                </a:lnTo>
                <a:lnTo>
                  <a:pt x="1068550" y="1068550"/>
                </a:lnTo>
                <a:lnTo>
                  <a:pt x="0" y="106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7" id="37"/>
          <p:cNvSpPr txBox="true"/>
          <p:nvPr/>
        </p:nvSpPr>
        <p:spPr>
          <a:xfrm rot="0">
            <a:off x="8076671" y="8467218"/>
            <a:ext cx="850890" cy="64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4"/>
              </a:lnSpc>
              <a:spcBef>
                <a:spcPct val="0"/>
              </a:spcBef>
            </a:pPr>
            <a:r>
              <a:rPr lang="en-US" sz="3589" spc="-71">
                <a:solidFill>
                  <a:srgbClr val="FDFDFD"/>
                </a:solidFill>
                <a:latin typeface="Poppins"/>
              </a:rPr>
              <a:t>06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95705" y="8715990"/>
            <a:ext cx="57683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49">
                <a:solidFill>
                  <a:srgbClr val="051D40"/>
                </a:solidFill>
                <a:latin typeface="Poppins"/>
              </a:rPr>
              <a:t>Final Documentation &amp; Submission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B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0840"/>
            <a:ext cx="7523780" cy="8817366"/>
            <a:chOff x="0" y="0"/>
            <a:chExt cx="2106826" cy="24690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826" cy="2469058"/>
            </a:xfrm>
            <a:custGeom>
              <a:avLst/>
              <a:gdLst/>
              <a:ahLst/>
              <a:cxnLst/>
              <a:rect r="r" b="b" t="t" l="l"/>
              <a:pathLst>
                <a:path h="2469058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469058"/>
                  </a:lnTo>
                  <a:lnTo>
                    <a:pt x="0" y="2469058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06826" cy="2526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9756" y="447358"/>
            <a:ext cx="6331858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DFDFD"/>
                </a:solidFill>
                <a:latin typeface="Open Sans Extra Bold"/>
              </a:rPr>
              <a:t>Work Distribution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24932" y="3957630"/>
            <a:ext cx="237035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43">
                <a:solidFill>
                  <a:srgbClr val="FDFDFD"/>
                </a:solidFill>
                <a:latin typeface="Poppins"/>
              </a:rPr>
              <a:t>Gherkins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0238" y="3043720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15%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71762" y="544564"/>
            <a:ext cx="10022242" cy="1046685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182128" y="4505051"/>
            <a:ext cx="237035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43">
                <a:solidFill>
                  <a:srgbClr val="FDFDFD"/>
                </a:solidFill>
                <a:latin typeface="Poppins"/>
              </a:rPr>
              <a:t>All Modules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82128" y="3378365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45</a:t>
            </a:r>
            <a:r>
              <a:rPr lang="en-US" sz="5644" strike="noStrike" u="none">
                <a:solidFill>
                  <a:srgbClr val="FDFDFD"/>
                </a:solidFill>
                <a:latin typeface="Open Sans Extra Bold"/>
              </a:rPr>
              <a:t>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9756" y="6440963"/>
            <a:ext cx="237035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43">
                <a:solidFill>
                  <a:srgbClr val="FDFDFD"/>
                </a:solidFill>
                <a:latin typeface="Poppins"/>
              </a:rPr>
              <a:t>Reports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9756" y="5250828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 strike="noStrike" u="none">
                <a:solidFill>
                  <a:srgbClr val="FDFDFD"/>
                </a:solidFill>
                <a:latin typeface="Open Sans Extra Bold"/>
              </a:rPr>
              <a:t>20%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82128" y="6835535"/>
            <a:ext cx="237035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43">
                <a:solidFill>
                  <a:srgbClr val="FDFDFD"/>
                </a:solidFill>
                <a:latin typeface="Poppins"/>
              </a:rPr>
              <a:t>Agile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82128" y="5861698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10</a:t>
            </a:r>
            <a:r>
              <a:rPr lang="en-US" sz="5644" strike="noStrike" u="none">
                <a:solidFill>
                  <a:srgbClr val="FDFDFD"/>
                </a:solidFill>
                <a:latin typeface="Open Sans Extra Bold"/>
              </a:rPr>
              <a:t>%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8829309"/>
            <a:ext cx="7523780" cy="428991"/>
            <a:chOff x="0" y="0"/>
            <a:chExt cx="2106826" cy="1201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106826" cy="177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72688" y="8407931"/>
            <a:ext cx="7523780" cy="752378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605414" y="6982919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</a:rPr>
              <a:t>10</a:t>
            </a:r>
            <a:r>
              <a:rPr lang="en-US" sz="5644" strike="noStrike" u="none">
                <a:solidFill>
                  <a:srgbClr val="FDFDFD"/>
                </a:solidFill>
                <a:latin typeface="Open Sans Extra Bold"/>
              </a:rPr>
              <a:t>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05414" y="7896828"/>
            <a:ext cx="237035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43">
                <a:solidFill>
                  <a:srgbClr val="FDFDFD"/>
                </a:solidFill>
                <a:latin typeface="Poppins"/>
              </a:rPr>
              <a:t>Documentations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98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96811" y="6110689"/>
            <a:ext cx="6158635" cy="3656407"/>
          </a:xfrm>
          <a:custGeom>
            <a:avLst/>
            <a:gdLst/>
            <a:ahLst/>
            <a:cxnLst/>
            <a:rect r="r" b="b" t="t" l="l"/>
            <a:pathLst>
              <a:path h="3656407" w="6158635">
                <a:moveTo>
                  <a:pt x="0" y="0"/>
                </a:moveTo>
                <a:lnTo>
                  <a:pt x="6158635" y="0"/>
                </a:lnTo>
                <a:lnTo>
                  <a:pt x="6158635" y="3656407"/>
                </a:lnTo>
                <a:lnTo>
                  <a:pt x="0" y="36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78" t="0" r="-587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0534" y="457200"/>
            <a:ext cx="6491189" cy="4941418"/>
          </a:xfrm>
          <a:custGeom>
            <a:avLst/>
            <a:gdLst/>
            <a:ahLst/>
            <a:cxnLst/>
            <a:rect r="r" b="b" t="t" l="l"/>
            <a:pathLst>
              <a:path h="4941418" w="6491189">
                <a:moveTo>
                  <a:pt x="0" y="0"/>
                </a:moveTo>
                <a:lnTo>
                  <a:pt x="6491189" y="0"/>
                </a:lnTo>
                <a:lnTo>
                  <a:pt x="6491189" y="4941418"/>
                </a:lnTo>
                <a:lnTo>
                  <a:pt x="0" y="4941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512" y="1211625"/>
            <a:ext cx="11193770" cy="5937945"/>
          </a:xfrm>
          <a:custGeom>
            <a:avLst/>
            <a:gdLst/>
            <a:ahLst/>
            <a:cxnLst/>
            <a:rect r="r" b="b" t="t" l="l"/>
            <a:pathLst>
              <a:path h="5937945" w="11193770">
                <a:moveTo>
                  <a:pt x="0" y="0"/>
                </a:moveTo>
                <a:lnTo>
                  <a:pt x="11193770" y="0"/>
                </a:lnTo>
                <a:lnTo>
                  <a:pt x="11193770" y="5937945"/>
                </a:lnTo>
                <a:lnTo>
                  <a:pt x="0" y="5937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28634" y="-114300"/>
            <a:ext cx="235088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120">
                <a:solidFill>
                  <a:srgbClr val="FDFDFD"/>
                </a:solidFill>
                <a:latin typeface="Open Sans Extra Bold"/>
              </a:rPr>
              <a:t>AGILE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5516" y="7409920"/>
            <a:ext cx="9257124" cy="3299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0448" indent="-400224" lvl="1">
              <a:lnSpc>
                <a:spcPts val="5190"/>
              </a:lnSpc>
              <a:buFont typeface="Arial"/>
              <a:buChar char="•"/>
            </a:pPr>
            <a:r>
              <a:rPr lang="en-US" sz="3707" spc="-74">
                <a:solidFill>
                  <a:srgbClr val="FDFDFD"/>
                </a:solidFill>
                <a:latin typeface="Poppins Bold"/>
              </a:rPr>
              <a:t>No. of Bugs found :  21</a:t>
            </a:r>
          </a:p>
          <a:p>
            <a:pPr marL="800448" indent="-400224" lvl="1">
              <a:lnSpc>
                <a:spcPts val="5190"/>
              </a:lnSpc>
              <a:buFont typeface="Arial"/>
              <a:buChar char="•"/>
            </a:pPr>
            <a:r>
              <a:rPr lang="en-US" sz="3707" spc="-74">
                <a:solidFill>
                  <a:srgbClr val="FDFDFD"/>
                </a:solidFill>
                <a:latin typeface="Poppins Bold"/>
              </a:rPr>
              <a:t>No. of Test cases [Gherkins] : 372</a:t>
            </a:r>
          </a:p>
          <a:p>
            <a:pPr marL="800448" indent="-400224" lvl="1">
              <a:lnSpc>
                <a:spcPts val="5190"/>
              </a:lnSpc>
              <a:buFont typeface="Arial"/>
              <a:buChar char="•"/>
            </a:pPr>
            <a:r>
              <a:rPr lang="en-US" sz="3707" spc="-74">
                <a:solidFill>
                  <a:srgbClr val="FDFDFD"/>
                </a:solidFill>
                <a:latin typeface="Poppins Bold"/>
              </a:rPr>
              <a:t>Total no. Positive Test cases : 54</a:t>
            </a:r>
          </a:p>
          <a:p>
            <a:pPr marL="800448" indent="-400224" lvl="1">
              <a:lnSpc>
                <a:spcPts val="5190"/>
              </a:lnSpc>
              <a:buFont typeface="Arial"/>
              <a:buChar char="•"/>
            </a:pPr>
            <a:r>
              <a:rPr lang="en-US" sz="3707" spc="-74">
                <a:solidFill>
                  <a:srgbClr val="FDFDFD"/>
                </a:solidFill>
                <a:latin typeface="Poppins Bold"/>
              </a:rPr>
              <a:t>Total no. negative Test cases : 318</a:t>
            </a:r>
          </a:p>
          <a:p>
            <a:pPr algn="ctr">
              <a:lnSpc>
                <a:spcPts val="519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332677" y="390525"/>
            <a:ext cx="649118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5B98BA"/>
                </a:solidFill>
                <a:latin typeface="Poppins Bold"/>
              </a:rPr>
              <a:t>Jira Report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046815" y="1372230"/>
            <a:ext cx="665653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Poppins Bold"/>
              </a:rPr>
              <a:t>Jira Summary Report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98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9154" y="1028700"/>
            <a:ext cx="4642833" cy="5056729"/>
          </a:xfrm>
          <a:custGeom>
            <a:avLst/>
            <a:gdLst/>
            <a:ahLst/>
            <a:cxnLst/>
            <a:rect r="r" b="b" t="t" l="l"/>
            <a:pathLst>
              <a:path h="5056729" w="4642833">
                <a:moveTo>
                  <a:pt x="0" y="0"/>
                </a:moveTo>
                <a:lnTo>
                  <a:pt x="4642832" y="0"/>
                </a:lnTo>
                <a:lnTo>
                  <a:pt x="4642832" y="5056729"/>
                </a:lnTo>
                <a:lnTo>
                  <a:pt x="0" y="5056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92719" y="972849"/>
            <a:ext cx="6742671" cy="3553460"/>
          </a:xfrm>
          <a:custGeom>
            <a:avLst/>
            <a:gdLst/>
            <a:ahLst/>
            <a:cxnLst/>
            <a:rect r="r" b="b" t="t" l="l"/>
            <a:pathLst>
              <a:path h="3553460" w="6742671">
                <a:moveTo>
                  <a:pt x="0" y="0"/>
                </a:moveTo>
                <a:lnTo>
                  <a:pt x="6742671" y="0"/>
                </a:lnTo>
                <a:lnTo>
                  <a:pt x="6742671" y="3553460"/>
                </a:lnTo>
                <a:lnTo>
                  <a:pt x="0" y="3553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90047" y="4712530"/>
            <a:ext cx="5360076" cy="5729496"/>
          </a:xfrm>
          <a:custGeom>
            <a:avLst/>
            <a:gdLst/>
            <a:ahLst/>
            <a:cxnLst/>
            <a:rect r="r" b="b" t="t" l="l"/>
            <a:pathLst>
              <a:path h="5729496" w="5360076">
                <a:moveTo>
                  <a:pt x="0" y="0"/>
                </a:moveTo>
                <a:lnTo>
                  <a:pt x="5360076" y="0"/>
                </a:lnTo>
                <a:lnTo>
                  <a:pt x="5360076" y="5729496"/>
                </a:lnTo>
                <a:lnTo>
                  <a:pt x="0" y="5729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263" y="914400"/>
            <a:ext cx="5522056" cy="6372815"/>
          </a:xfrm>
          <a:custGeom>
            <a:avLst/>
            <a:gdLst/>
            <a:ahLst/>
            <a:cxnLst/>
            <a:rect r="r" b="b" t="t" l="l"/>
            <a:pathLst>
              <a:path h="6372815" w="5522056">
                <a:moveTo>
                  <a:pt x="0" y="0"/>
                </a:moveTo>
                <a:lnTo>
                  <a:pt x="5522056" y="0"/>
                </a:lnTo>
                <a:lnTo>
                  <a:pt x="5522056" y="6372815"/>
                </a:lnTo>
                <a:lnTo>
                  <a:pt x="0" y="6372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62880" y="-180975"/>
            <a:ext cx="306958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120">
                <a:solidFill>
                  <a:srgbClr val="FFFFFF"/>
                </a:solidFill>
                <a:latin typeface="Poppins Bold"/>
              </a:rPr>
              <a:t>Reports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93140" y="6178427"/>
            <a:ext cx="464283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Poppins Bold"/>
              </a:rPr>
              <a:t>Jenkins Report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56486" y="962025"/>
            <a:ext cx="699004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Poppins Bold"/>
              </a:rPr>
              <a:t>Newman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84692" y="9432633"/>
            <a:ext cx="256892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Poppins Bold"/>
              </a:rPr>
              <a:t>Total  Test cases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2503" y="7220540"/>
            <a:ext cx="290304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Poppins Bold"/>
              </a:rPr>
              <a:t>End to End Positive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29189" y="-8767"/>
            <a:ext cx="1680870" cy="10295767"/>
          </a:xfrm>
          <a:custGeom>
            <a:avLst/>
            <a:gdLst/>
            <a:ahLst/>
            <a:cxnLst/>
            <a:rect r="r" b="b" t="t" l="l"/>
            <a:pathLst>
              <a:path h="10295767" w="1680870">
                <a:moveTo>
                  <a:pt x="0" y="0"/>
                </a:moveTo>
                <a:lnTo>
                  <a:pt x="1680871" y="0"/>
                </a:lnTo>
                <a:lnTo>
                  <a:pt x="1680871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037" t="0" r="-5805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3290" y="242158"/>
            <a:ext cx="6890710" cy="111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31"/>
              </a:lnSpc>
              <a:spcBef>
                <a:spcPct val="0"/>
              </a:spcBef>
            </a:pPr>
            <a:r>
              <a:rPr lang="en-US" sz="6522">
                <a:solidFill>
                  <a:srgbClr val="FDFDFD"/>
                </a:solidFill>
                <a:latin typeface="Open Sans Extra Bold"/>
              </a:rPr>
              <a:t>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2165" y="1571923"/>
            <a:ext cx="6557010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FDFDFD"/>
                </a:solidFill>
                <a:latin typeface="Poppins"/>
              </a:rPr>
              <a:t>Single-sheet preparation of all test data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FDFDFD"/>
                </a:solidFill>
                <a:latin typeface="Poppins"/>
              </a:rPr>
              <a:t>Creating a single collection of all modules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FDFDFD"/>
                </a:solidFill>
                <a:latin typeface="Poppins"/>
              </a:rPr>
              <a:t>404 - Not found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FDFDFD"/>
                </a:solidFill>
                <a:latin typeface="Poppins"/>
              </a:rPr>
              <a:t>Execution of requests with bulk Test data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844851" y="4286548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334954" y="4376697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90359" y="242158"/>
            <a:ext cx="6349229" cy="111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31"/>
              </a:lnSpc>
              <a:spcBef>
                <a:spcPct val="0"/>
              </a:spcBef>
            </a:pPr>
            <a:r>
              <a:rPr lang="en-US" sz="6522">
                <a:solidFill>
                  <a:srgbClr val="FDFDFD"/>
                </a:solidFill>
                <a:latin typeface="Open Sans Extra Bold"/>
              </a:rPr>
              <a:t>Learnings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54574" y="1571923"/>
            <a:ext cx="5775957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FDFDFD"/>
                </a:solidFill>
                <a:latin typeface="Poppins"/>
              </a:rPr>
              <a:t>Validating and storing  data from response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FDFDFD"/>
                </a:solidFill>
                <a:latin typeface="Poppins"/>
              </a:rPr>
              <a:t>Knowledge Sharing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FDFDFD"/>
                </a:solidFill>
                <a:latin typeface="Poppins"/>
              </a:rPr>
              <a:t>Data Driven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FDFDFD"/>
                </a:solidFill>
                <a:latin typeface="Poppins"/>
              </a:rPr>
              <a:t>Agile and Reports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178674" y="7218077"/>
            <a:ext cx="4564908" cy="2851568"/>
            <a:chOff x="0" y="0"/>
            <a:chExt cx="6086545" cy="3802090"/>
          </a:xfrm>
        </p:grpSpPr>
        <p:sp>
          <p:nvSpPr>
            <p:cNvPr name="TextBox 13" id="13"/>
            <p:cNvSpPr txBox="true"/>
            <p:nvPr/>
          </p:nvSpPr>
          <p:spPr>
            <a:xfrm rot="-592460">
              <a:off x="117918" y="643799"/>
              <a:ext cx="5780722" cy="1564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3"/>
                </a:lnSpc>
                <a:spcBef>
                  <a:spcPct val="0"/>
                </a:spcBef>
              </a:pPr>
              <a:r>
                <a:rPr lang="en-US" sz="8533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-515361">
              <a:off x="743066" y="2016723"/>
              <a:ext cx="5267700" cy="1399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80"/>
                </a:lnSpc>
                <a:spcBef>
                  <a:spcPct val="0"/>
                </a:spcBef>
              </a:pPr>
              <a:r>
                <a:rPr lang="en-US" sz="768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DAF_N1np7TM</dc:identifier>
  <dcterms:modified xsi:type="dcterms:W3CDTF">2011-08-01T06:04:30Z</dcterms:modified>
  <cp:revision>1</cp:revision>
  <dc:title>White and Blue Professional Modern Technology Pitch Deck Presentation</dc:title>
</cp:coreProperties>
</file>